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8" r:id="rId2"/>
    <p:sldId id="328" r:id="rId3"/>
    <p:sldId id="280" r:id="rId4"/>
    <p:sldId id="318" r:id="rId5"/>
    <p:sldId id="327" r:id="rId6"/>
    <p:sldId id="330" r:id="rId7"/>
    <p:sldId id="331" r:id="rId8"/>
    <p:sldId id="332" r:id="rId9"/>
    <p:sldId id="333" r:id="rId10"/>
    <p:sldId id="334" r:id="rId11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FFCC"/>
    <a:srgbClr val="FFCC00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8" autoAdjust="0"/>
    <p:restoredTop sz="94485" autoAdjust="0"/>
  </p:normalViewPr>
  <p:slideViewPr>
    <p:cSldViewPr>
      <p:cViewPr>
        <p:scale>
          <a:sx n="100" d="100"/>
          <a:sy n="100" d="100"/>
        </p:scale>
        <p:origin x="-228" y="13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64E9A-087B-4F57-87F1-3D489F215602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1C3B0-B9A7-4F88-8BD2-662E5F46A7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91876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488A3-003F-4FE2-A53C-9C88D25E790E}" type="datetimeFigureOut">
              <a:rPr lang="en-GB" smtClean="0"/>
              <a:pPr/>
              <a:t>05/07/2016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598" y="4716464"/>
            <a:ext cx="5335893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5662E-D076-4657-80F9-4ECAF78860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466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5662E-D076-4657-80F9-4ECAF78860F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5662E-D076-4657-80F9-4ECAF78860F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5662E-D076-4657-80F9-4ECAF78860F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5662E-D076-4657-80F9-4ECAF78860F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254319-9A09-4985-8488-A1FA7BD8CB3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60C-F5B6-45FE-85AF-B52359E6AE4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60C-F5B6-45FE-85AF-B52359E6AE4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2CEB53-AE7E-4D85-B7BC-53B7CA39DBD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A004BE-8BD2-4865-8396-B21CB1430C8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4EF9-59AF-4084-B6E1-2670087460D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B8F6-F383-4A1B-9205-91FB1C8CC1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E1A2DF-89B8-4DD0-88FF-41C825FCA1A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D311-BCAE-4D74-9B74-FF245E2921D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755576" y="1772816"/>
            <a:ext cx="7560840" cy="4392488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66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C5B3A3-6061-4468-B2CF-D1F3478E25F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7AA12C-66D1-4C37-AFA8-254CA879894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81460C-F5B6-45FE-85AF-B52359E6AE4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Lydia Hayes, Law &amp; Society Research Fellow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68B2C2-AA44-47B1-892B-13297E5990C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-243408"/>
            <a:ext cx="8458200" cy="3168352"/>
          </a:xfrm>
        </p:spPr>
        <p:txBody>
          <a:bodyPr>
            <a:normAutofit/>
          </a:bodyPr>
          <a:lstStyle/>
          <a:p>
            <a:r>
              <a:rPr lang="en-GB" altLang="en-US" sz="3600" dirty="0" smtClean="0"/>
              <a:t>The weaker sex?</a:t>
            </a:r>
            <a:br>
              <a:rPr lang="en-GB" altLang="en-US" sz="3600" dirty="0" smtClean="0"/>
            </a:br>
            <a:r>
              <a:rPr lang="en-GB" altLang="en-US" sz="3600" dirty="0" smtClean="0"/>
              <a:t>Public services, gender and employment rights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339752" y="5301208"/>
            <a:ext cx="5432648" cy="1080120"/>
          </a:xfrm>
        </p:spPr>
        <p:txBody>
          <a:bodyPr>
            <a:noAutofit/>
          </a:bodyPr>
          <a:lstStyle/>
          <a:p>
            <a:r>
              <a:rPr lang="en-GB" altLang="en-US" sz="2000" dirty="0" smtClean="0"/>
              <a:t>Dr Lydia Hayes</a:t>
            </a:r>
          </a:p>
          <a:p>
            <a:r>
              <a:rPr lang="en-GB" altLang="en-US" sz="2000" dirty="0" smtClean="0"/>
              <a:t>Cardiff University</a:t>
            </a:r>
          </a:p>
          <a:p>
            <a:r>
              <a:rPr lang="en-GB" altLang="en-US" sz="2000" dirty="0" smtClean="0"/>
              <a:t>School of Law</a:t>
            </a:r>
          </a:p>
        </p:txBody>
      </p:sp>
    </p:spTree>
    <p:extLst>
      <p:ext uri="{BB962C8B-B14F-4D97-AF65-F5344CB8AC3E}">
        <p14:creationId xmlns="" xmlns:p14="http://schemas.microsoft.com/office/powerpoint/2010/main" val="992685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Institutionalised Humiliation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7499176" cy="38862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Background conditions to their experience of work – collective, NOT </a:t>
            </a:r>
            <a:r>
              <a:rPr lang="en-GB" dirty="0" err="1" smtClean="0"/>
              <a:t>indivdual</a:t>
            </a:r>
            <a:r>
              <a:rPr lang="en-GB" dirty="0" smtClean="0"/>
              <a:t> – defined as an inferior group through the law.</a:t>
            </a:r>
          </a:p>
          <a:p>
            <a:r>
              <a:rPr lang="en-GB" dirty="0" smtClean="0"/>
              <a:t>Persistent judgments of inferiority – judges, politicians, government, media, employers</a:t>
            </a:r>
          </a:p>
          <a:p>
            <a:r>
              <a:rPr lang="en-GB" dirty="0" smtClean="0"/>
              <a:t>‘Being Humiliated’ – actions of another party</a:t>
            </a:r>
          </a:p>
          <a:p>
            <a:r>
              <a:rPr lang="en-GB" dirty="0" smtClean="0"/>
              <a:t>Changed relation to other, loss of status, offends notions of social justice </a:t>
            </a:r>
            <a:r>
              <a:rPr lang="en-GB" dirty="0" err="1" smtClean="0"/>
              <a:t>ie</a:t>
            </a:r>
            <a:r>
              <a:rPr lang="en-GB" dirty="0" smtClean="0"/>
              <a:t> equality, fair treatment</a:t>
            </a:r>
          </a:p>
          <a:p>
            <a:r>
              <a:rPr lang="en-GB" dirty="0" smtClean="0"/>
              <a:t>Invokes feelings of powerlessness (half way shame and anger)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GB" dirty="0" smtClean="0"/>
              <a:t>Of care workers?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Of other low waged workers?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new id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476672"/>
            <a:ext cx="3876272" cy="5798944"/>
          </a:xfrm>
          <a:prstGeom prst="rect">
            <a:avLst/>
          </a:prstGeom>
        </p:spPr>
      </p:pic>
      <p:sp>
        <p:nvSpPr>
          <p:cNvPr id="18" name="Text Placeholder 6"/>
          <p:cNvSpPr>
            <a:spLocks noGrp="1"/>
          </p:cNvSpPr>
          <p:nvPr>
            <p:ph sz="quarter" idx="4294967295"/>
          </p:nvPr>
        </p:nvSpPr>
        <p:spPr>
          <a:xfrm>
            <a:off x="6300192" y="1628800"/>
            <a:ext cx="2242592" cy="44224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 smtClean="0"/>
              <a:t>LJB Hayes</a:t>
            </a:r>
          </a:p>
          <a:p>
            <a:r>
              <a:rPr lang="en-GB" dirty="0" smtClean="0"/>
              <a:t>Palgrave McMillan</a:t>
            </a:r>
          </a:p>
          <a:p>
            <a:r>
              <a:rPr lang="en-GB" dirty="0" smtClean="0"/>
              <a:t>Jan 2017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Weaker Sex?</a:t>
            </a:r>
            <a:endParaRPr lang="en-GB" dirty="0"/>
          </a:p>
        </p:txBody>
      </p:sp>
      <p:sp>
        <p:nvSpPr>
          <p:cNvPr id="16" name="Text Placeholder 6"/>
          <p:cNvSpPr>
            <a:spLocks noGrp="1"/>
          </p:cNvSpPr>
          <p:nvPr>
            <p:ph sz="quarter" idx="4294967295"/>
          </p:nvPr>
        </p:nvSpPr>
        <p:spPr>
          <a:xfrm>
            <a:off x="467544" y="1628800"/>
            <a:ext cx="8075240" cy="442247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Exploring employment rights from perspective of homecare workers is important for understanding the impact of law</a:t>
            </a:r>
          </a:p>
          <a:p>
            <a:r>
              <a:rPr lang="en-GB" dirty="0" smtClean="0"/>
              <a:t>The relationship between privatisation of public services and employment rights is highly instructive for understanding the role of the state</a:t>
            </a:r>
          </a:p>
          <a:p>
            <a:r>
              <a:rPr lang="en-GB" dirty="0" smtClean="0"/>
              <a:t>Despite tribunal fees and other barriers – law has a normative relevance in shaping expectations. Legal standards matter.</a:t>
            </a:r>
          </a:p>
          <a:p>
            <a:r>
              <a:rPr lang="en-GB" dirty="0" smtClean="0"/>
              <a:t>Law communicates sexist assumptions about women in work – cannot be addressed by pulling women worker ‘back’ into law, need to change law.</a:t>
            </a:r>
          </a:p>
          <a:p>
            <a:r>
              <a:rPr lang="en-GB" dirty="0" smtClean="0"/>
              <a:t>Law has ‘baggage’ about differences between men and women in paid employment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context – abusive employment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2"/>
          </p:nvPr>
        </p:nvSpPr>
        <p:spPr>
          <a:xfrm>
            <a:off x="457200" y="2174874"/>
            <a:ext cx="8075240" cy="4422478"/>
          </a:xfrm>
        </p:spPr>
        <p:txBody>
          <a:bodyPr>
            <a:normAutofit/>
          </a:bodyPr>
          <a:lstStyle/>
          <a:p>
            <a:r>
              <a:rPr lang="en-GB" dirty="0"/>
              <a:t>3 out of 10 homecare workers leave their job every year (highest in UK)</a:t>
            </a:r>
          </a:p>
          <a:p>
            <a:r>
              <a:rPr lang="en-GB" dirty="0"/>
              <a:t>Employers </a:t>
            </a:r>
            <a:r>
              <a:rPr lang="en-GB" dirty="0" smtClean="0"/>
              <a:t>admit to employing half on insecure </a:t>
            </a:r>
            <a:r>
              <a:rPr lang="en-GB" dirty="0"/>
              <a:t>zero-hours </a:t>
            </a:r>
            <a:r>
              <a:rPr lang="en-GB" dirty="0" smtClean="0"/>
              <a:t>contracts (although likely higher)</a:t>
            </a:r>
            <a:endParaRPr lang="en-GB" dirty="0"/>
          </a:p>
          <a:p>
            <a:r>
              <a:rPr lang="en-GB" dirty="0"/>
              <a:t>Half of new starters leave within twelve months</a:t>
            </a:r>
          </a:p>
          <a:p>
            <a:r>
              <a:rPr lang="en-GB" dirty="0"/>
              <a:t>42% of homecare workers have less than a year’s service</a:t>
            </a:r>
          </a:p>
          <a:p>
            <a:r>
              <a:rPr lang="en-GB" dirty="0"/>
              <a:t>Hundreds of thousands </a:t>
            </a:r>
            <a:r>
              <a:rPr lang="en-GB" dirty="0" smtClean="0"/>
              <a:t> of social care workers are </a:t>
            </a:r>
            <a:r>
              <a:rPr lang="en-GB" dirty="0"/>
              <a:t>paid less than National Minimum Wage</a:t>
            </a: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"/>
          </p:nvPr>
        </p:nvSpPr>
        <p:spPr>
          <a:xfrm>
            <a:off x="457200" y="1535113"/>
            <a:ext cx="8147248" cy="639762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GB" dirty="0" smtClean="0"/>
              <a:t>Crisis in the regulation of employment of care workers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784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context – abusive employment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"/>
          </p:nvPr>
        </p:nvSpPr>
        <p:spPr>
          <a:xfrm>
            <a:off x="457200" y="1535113"/>
            <a:ext cx="8147248" cy="639762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GB" dirty="0" smtClean="0"/>
              <a:t>Crisis in the regulation of employment of care workers</a:t>
            </a:r>
            <a:endParaRPr lang="en-GB" dirty="0"/>
          </a:p>
        </p:txBody>
      </p:sp>
      <p:sp>
        <p:nvSpPr>
          <p:cNvPr id="10" name="Content Placeholder 10"/>
          <p:cNvSpPr txBox="1">
            <a:spLocks/>
          </p:cNvSpPr>
          <p:nvPr/>
        </p:nvSpPr>
        <p:spPr>
          <a:xfrm>
            <a:off x="467544" y="2174875"/>
            <a:ext cx="8424937" cy="395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The social care sector is the UK’s BIGGEST low wage employer of women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Between 2009 – 2014 homecare jobs increased by 35%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Between 2010 – 2014, in real terms, pay fell by 6%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2013/2014 pay – local authority £10.61 – living wage £7.65 - advertised pay - £7.36 – minimum wage £6.50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Largest growth in self-employment amongst women is as homecare workers.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84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context – abusive environment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"/>
          </p:nvPr>
        </p:nvSpPr>
        <p:spPr>
          <a:xfrm>
            <a:off x="457200" y="1535113"/>
            <a:ext cx="8147248" cy="639762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GB" dirty="0" smtClean="0"/>
              <a:t>Crisis in the regulation of employment of care workers</a:t>
            </a:r>
            <a:endParaRPr lang="en-GB" dirty="0"/>
          </a:p>
        </p:txBody>
      </p:sp>
      <p:sp>
        <p:nvSpPr>
          <p:cNvPr id="5" name="Text Placeholder 6"/>
          <p:cNvSpPr txBox="1">
            <a:spLocks/>
          </p:cNvSpPr>
          <p:nvPr/>
        </p:nvSpPr>
        <p:spPr>
          <a:xfrm>
            <a:off x="467544" y="2348880"/>
            <a:ext cx="7992888" cy="41044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Dept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of Health (2013) social care workers especially vulnerable – violence, assault, verbal abuse – due to ‘particular lack of respect’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aseline="0" dirty="0" smtClean="0"/>
              <a:t>Widespread</a:t>
            </a:r>
            <a:r>
              <a:rPr lang="en-GB" sz="2400" dirty="0" smtClean="0"/>
              <a:t> industry disregard, part of the job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Ignores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organisational context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aseline="0" dirty="0" smtClean="0"/>
              <a:t>Studies</a:t>
            </a:r>
            <a:r>
              <a:rPr lang="en-GB" sz="2400" dirty="0" smtClean="0"/>
              <a:t> show causation linked to professional status, poor management, being female.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84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context – abusive environment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"/>
          </p:nvPr>
        </p:nvSpPr>
        <p:spPr>
          <a:xfrm>
            <a:off x="457200" y="1535113"/>
            <a:ext cx="8147248" cy="639762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GB" dirty="0" smtClean="0"/>
              <a:t>Crisis in the regulation of employment of care workers</a:t>
            </a:r>
            <a:endParaRPr lang="en-GB" dirty="0"/>
          </a:p>
        </p:txBody>
      </p:sp>
      <p:sp>
        <p:nvSpPr>
          <p:cNvPr id="6" name="Content Placeholder 10"/>
          <p:cNvSpPr txBox="1">
            <a:spLocks/>
          </p:cNvSpPr>
          <p:nvPr/>
        </p:nvSpPr>
        <p:spPr>
          <a:xfrm>
            <a:off x="467544" y="2276872"/>
            <a:ext cx="8064896" cy="40953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Formal referrals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about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elder abuse are increasing (55,100 investigated 2012/13)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Most likely reported source of harm is care workers 34% (more than family 23%)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3 in 4 are residential care workers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Homecare workers most likely to steal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Gendered - Women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most at risk as victims, perpetrator women non-physical, male physical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Risk factors – low level staffing, routine temporary staff, lack of training, poor supervision, high staff turnover, weak management.</a:t>
            </a:r>
            <a:endParaRPr kumimoji="0" lang="en-GB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84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the problems lie?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898776" cy="3886200"/>
          </a:xfrm>
        </p:spPr>
        <p:txBody>
          <a:bodyPr>
            <a:noAutofit/>
          </a:bodyPr>
          <a:lstStyle/>
          <a:p>
            <a:r>
              <a:rPr lang="en-GB" sz="1600" dirty="0" smtClean="0"/>
              <a:t>‘trying to ensure that </a:t>
            </a:r>
            <a:r>
              <a:rPr lang="en-GB" sz="1600" i="1" dirty="0" smtClean="0"/>
              <a:t>men</a:t>
            </a:r>
            <a:r>
              <a:rPr lang="en-GB" sz="1600" dirty="0" smtClean="0"/>
              <a:t> are treated like human beings, that they are given proper notice and that they are not put out on the street at a minute’s or an hour’s notice’(Hansard, c.1113, 1</a:t>
            </a:r>
            <a:r>
              <a:rPr lang="en-GB" sz="1600" baseline="30000" dirty="0" smtClean="0"/>
              <a:t>st</a:t>
            </a:r>
            <a:r>
              <a:rPr lang="en-GB" sz="1600" dirty="0" smtClean="0"/>
              <a:t> May 1963).  </a:t>
            </a:r>
          </a:p>
          <a:p>
            <a:r>
              <a:rPr lang="en-GB" sz="1600" dirty="0" smtClean="0"/>
              <a:t>Only extended to people working for 21 hours a week or more to exclude ‘women with domestic responsibilities [to whom] the employment relationship is not of substantial importance’.  </a:t>
            </a:r>
          </a:p>
          <a:p>
            <a:r>
              <a:rPr lang="en-GB" sz="1600" dirty="0" smtClean="0"/>
              <a:t>Sex-based </a:t>
            </a:r>
            <a:r>
              <a:rPr lang="en-GB" sz="1600" smtClean="0"/>
              <a:t>hierarchy in </a:t>
            </a:r>
            <a:r>
              <a:rPr lang="en-GB" sz="1600" dirty="0" smtClean="0"/>
              <a:t>labour market. </a:t>
            </a:r>
          </a:p>
          <a:p>
            <a:r>
              <a:rPr lang="en-GB" sz="1600" dirty="0" smtClean="0"/>
              <a:t>The routine exclusion of women from the benefit of employment protection rights until the UK responded to pressure from the European Union in the mid-1990s. </a:t>
            </a:r>
            <a:endParaRPr lang="en-GB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Time limitations – what is the purpose?</a:t>
            </a:r>
          </a:p>
          <a:p>
            <a:r>
              <a:rPr lang="en-GB" dirty="0" smtClean="0"/>
              <a:t>42% homecare workers in post under 12 months</a:t>
            </a:r>
          </a:p>
          <a:p>
            <a:r>
              <a:rPr lang="en-GB" dirty="0" smtClean="0"/>
              <a:t>Two-tier employment status – statute ‘worker’ reflects status of women. Zero hours contacts, most women.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GB" dirty="0" smtClean="0"/>
              <a:t>Contracts of Employment Act 1963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Unfair Dismissal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the problems lie?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Failed to address undervaluing of low wage ‘women’s work’ </a:t>
            </a:r>
          </a:p>
          <a:p>
            <a:r>
              <a:rPr lang="en-GB" dirty="0" smtClean="0"/>
              <a:t>Only remedy is for work in the presence of a man</a:t>
            </a:r>
          </a:p>
          <a:p>
            <a:r>
              <a:rPr lang="en-GB" dirty="0" smtClean="0"/>
              <a:t>Privatisation is able to sever collective bargaining links</a:t>
            </a:r>
          </a:p>
          <a:p>
            <a:r>
              <a:rPr lang="en-GB" dirty="0" smtClean="0"/>
              <a:t>‘Independent sector’ ??</a:t>
            </a:r>
          </a:p>
          <a:p>
            <a:r>
              <a:rPr lang="en-GB" dirty="0" smtClean="0"/>
              <a:t>Ability of state to impose wages at a discriminatory level is a fundamental problem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Support for unpaid work: </a:t>
            </a:r>
            <a:r>
              <a:rPr lang="en-GB" i="1" dirty="0" smtClean="0"/>
              <a:t>Walton v Independent Living Association </a:t>
            </a:r>
            <a:r>
              <a:rPr lang="en-GB" dirty="0" smtClean="0"/>
              <a:t>[2003] CA </a:t>
            </a:r>
            <a:r>
              <a:rPr lang="en-GB" dirty="0" err="1" smtClean="0"/>
              <a:t>Civ</a:t>
            </a:r>
            <a:r>
              <a:rPr lang="en-GB" dirty="0" smtClean="0"/>
              <a:t> 99 (unmeasured work not time work)</a:t>
            </a:r>
          </a:p>
          <a:p>
            <a:r>
              <a:rPr lang="en-GB" dirty="0" smtClean="0"/>
              <a:t>Questions if care work is ‘work’ </a:t>
            </a:r>
            <a:r>
              <a:rPr lang="en-GB" i="1" dirty="0" smtClean="0"/>
              <a:t>South Holland v Stamp</a:t>
            </a:r>
          </a:p>
          <a:p>
            <a:r>
              <a:rPr lang="en-GB" dirty="0" smtClean="0"/>
              <a:t>Familial exemption </a:t>
            </a:r>
            <a:r>
              <a:rPr lang="en-GB" i="1" dirty="0" err="1" smtClean="0"/>
              <a:t>Nambalat</a:t>
            </a:r>
            <a:r>
              <a:rPr lang="en-GB" i="1" dirty="0" smtClean="0"/>
              <a:t> v </a:t>
            </a:r>
            <a:r>
              <a:rPr lang="en-GB" i="1" dirty="0" err="1" smtClean="0"/>
              <a:t>Tayer</a:t>
            </a:r>
            <a:r>
              <a:rPr lang="en-GB" i="1" dirty="0" smtClean="0"/>
              <a:t> </a:t>
            </a:r>
            <a:r>
              <a:rPr lang="en-GB" dirty="0" smtClean="0"/>
              <a:t>[2012] EWCA </a:t>
            </a:r>
            <a:r>
              <a:rPr lang="en-GB" dirty="0" err="1" smtClean="0"/>
              <a:t>Civ</a:t>
            </a:r>
            <a:r>
              <a:rPr lang="en-GB" dirty="0" smtClean="0"/>
              <a:t> 1249 (paying family members with direct payments money now legally </a:t>
            </a:r>
            <a:r>
              <a:rPr lang="en-GB" dirty="0" err="1" smtClean="0"/>
              <a:t>permissable</a:t>
            </a:r>
            <a:r>
              <a:rPr lang="en-GB" dirty="0" smtClean="0"/>
              <a:t>)</a:t>
            </a:r>
          </a:p>
          <a:p>
            <a:r>
              <a:rPr lang="en-GB" i="1" dirty="0" smtClean="0"/>
              <a:t>Al-</a:t>
            </a:r>
            <a:r>
              <a:rPr lang="en-GB" i="1" dirty="0" err="1" smtClean="0"/>
              <a:t>Malki</a:t>
            </a:r>
            <a:r>
              <a:rPr lang="en-GB" i="1" dirty="0" smtClean="0"/>
              <a:t> v Reyes </a:t>
            </a:r>
            <a:r>
              <a:rPr lang="en-GB" dirty="0" smtClean="0"/>
              <a:t>[2015] EWCA </a:t>
            </a:r>
            <a:r>
              <a:rPr lang="en-GB" dirty="0" err="1" smtClean="0"/>
              <a:t>Civ</a:t>
            </a:r>
            <a:r>
              <a:rPr lang="en-GB" dirty="0" smtClean="0"/>
              <a:t> 32</a:t>
            </a:r>
          </a:p>
          <a:p>
            <a:r>
              <a:rPr lang="en-GB" dirty="0" smtClean="0"/>
              <a:t>Fits badly with increased control requirements in Care Act 2014.  LJB Hayes (2015) </a:t>
            </a:r>
            <a:r>
              <a:rPr lang="en-GB" i="1" dirty="0" smtClean="0"/>
              <a:t>Care and Control,</a:t>
            </a:r>
            <a:r>
              <a:rPr lang="en-GB" dirty="0" smtClean="0"/>
              <a:t> Industrial Law Journal (2015)</a:t>
            </a:r>
          </a:p>
          <a:p>
            <a:r>
              <a:rPr lang="en-GB" dirty="0" smtClean="0"/>
              <a:t>Residential Care cases with standard and call-out contracts for residential workers (</a:t>
            </a:r>
            <a:r>
              <a:rPr lang="en-GB" i="1" dirty="0" smtClean="0"/>
              <a:t>Edinburgh Council v Lauder</a:t>
            </a:r>
            <a:r>
              <a:rPr lang="en-GB" dirty="0" smtClean="0"/>
              <a:t>) – subject to higher standards than security guards (</a:t>
            </a:r>
            <a:r>
              <a:rPr lang="en-GB" i="1" dirty="0" err="1" smtClean="0"/>
              <a:t>Scottbridge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GB" dirty="0" smtClean="0"/>
              <a:t>Equal Pay Law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National Minimum Wage Law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4636</TotalTime>
  <Words>845</Words>
  <Application>Microsoft Office PowerPoint</Application>
  <PresentationFormat>On-screen Show (4:3)</PresentationFormat>
  <Paragraphs>77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The weaker sex? Public services, gender and employment rights</vt:lpstr>
      <vt:lpstr>Slide 2</vt:lpstr>
      <vt:lpstr>The Weaker Sex?</vt:lpstr>
      <vt:lpstr>context – abusive employment</vt:lpstr>
      <vt:lpstr>context – abusive employment</vt:lpstr>
      <vt:lpstr>context – abusive environment</vt:lpstr>
      <vt:lpstr>context – abusive environment</vt:lpstr>
      <vt:lpstr>Where do the problems lie?</vt:lpstr>
      <vt:lpstr>Where do the problems lie?</vt:lpstr>
      <vt:lpstr>Institutionalised Humiliation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standards  as care standards</dc:title>
  <dc:creator>LJB</dc:creator>
  <cp:lastModifiedBy>LJB</cp:lastModifiedBy>
  <cp:revision>385</cp:revision>
  <cp:lastPrinted>2013-11-16T14:56:28Z</cp:lastPrinted>
  <dcterms:created xsi:type="dcterms:W3CDTF">2014-05-28T05:59:58Z</dcterms:created>
  <dcterms:modified xsi:type="dcterms:W3CDTF">2016-07-05T09:02:59Z</dcterms:modified>
</cp:coreProperties>
</file>